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10287000" cy="10287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D8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03C27EE-B1E4-FA23-FF76-BD1833CAB6F5}" v="950" dt="2025-08-04T13:10:47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9" d="100"/>
          <a:sy n="39" d="100"/>
        </p:scale>
        <p:origin x="192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1683545"/>
            <a:ext cx="8743950" cy="3581400"/>
          </a:xfrm>
        </p:spPr>
        <p:txBody>
          <a:bodyPr anchor="b"/>
          <a:lstStyle>
            <a:lvl1pPr algn="ctr">
              <a:defRPr sz="675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5403057"/>
            <a:ext cx="7715250" cy="2483643"/>
          </a:xfrm>
        </p:spPr>
        <p:txBody>
          <a:bodyPr/>
          <a:lstStyle>
            <a:lvl1pPr marL="0" indent="0" algn="ctr">
              <a:buNone/>
              <a:defRPr sz="2700"/>
            </a:lvl1pPr>
            <a:lvl2pPr marL="514350" indent="0" algn="ctr">
              <a:buNone/>
              <a:defRPr sz="2250"/>
            </a:lvl2pPr>
            <a:lvl3pPr marL="1028700" indent="0" algn="ctr">
              <a:buNone/>
              <a:defRPr sz="2025"/>
            </a:lvl3pPr>
            <a:lvl4pPr marL="1543050" indent="0" algn="ctr">
              <a:buNone/>
              <a:defRPr sz="1800"/>
            </a:lvl4pPr>
            <a:lvl5pPr marL="2057400" indent="0" algn="ctr">
              <a:buNone/>
              <a:defRPr sz="1800"/>
            </a:lvl5pPr>
            <a:lvl6pPr marL="2571750" indent="0" algn="ctr">
              <a:buNone/>
              <a:defRPr sz="1800"/>
            </a:lvl6pPr>
            <a:lvl7pPr marL="3086100" indent="0" algn="ctr">
              <a:buNone/>
              <a:defRPr sz="1800"/>
            </a:lvl7pPr>
            <a:lvl8pPr marL="3600450" indent="0" algn="ctr">
              <a:buNone/>
              <a:defRPr sz="1800"/>
            </a:lvl8pPr>
            <a:lvl9pPr marL="4114800" indent="0" algn="ctr">
              <a:buNone/>
              <a:defRPr sz="18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042F0-5D41-4FE4-98D9-5EB283946413}" type="datetimeFigureOut">
              <a:rPr lang="it-IT" smtClean="0"/>
              <a:t>04/08/2025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1296-5EE9-4536-97E0-9D2B3416D89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4611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042F0-5D41-4FE4-98D9-5EB283946413}" type="datetimeFigureOut">
              <a:rPr lang="it-IT" smtClean="0"/>
              <a:t>04/08/2025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1296-5EE9-4536-97E0-9D2B3416D89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224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1635" y="547688"/>
            <a:ext cx="2218134" cy="8717757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7232" y="547688"/>
            <a:ext cx="6525816" cy="8717757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042F0-5D41-4FE4-98D9-5EB283946413}" type="datetimeFigureOut">
              <a:rPr lang="it-IT" smtClean="0"/>
              <a:t>04/08/2025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1296-5EE9-4536-97E0-9D2B3416D89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6263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042F0-5D41-4FE4-98D9-5EB283946413}" type="datetimeFigureOut">
              <a:rPr lang="it-IT" smtClean="0"/>
              <a:t>04/08/2025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1296-5EE9-4536-97E0-9D2B3416D89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7473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874" y="2564609"/>
            <a:ext cx="8872538" cy="4279106"/>
          </a:xfrm>
        </p:spPr>
        <p:txBody>
          <a:bodyPr anchor="b"/>
          <a:lstStyle>
            <a:lvl1pPr>
              <a:defRPr sz="675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874" y="6884197"/>
            <a:ext cx="8872538" cy="2250281"/>
          </a:xfrm>
        </p:spPr>
        <p:txBody>
          <a:bodyPr/>
          <a:lstStyle>
            <a:lvl1pPr marL="0" indent="0">
              <a:buNone/>
              <a:defRPr sz="2700">
                <a:solidFill>
                  <a:schemeClr val="tx1"/>
                </a:solidFill>
              </a:defRPr>
            </a:lvl1pPr>
            <a:lvl2pPr marL="514350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042F0-5D41-4FE4-98D9-5EB283946413}" type="datetimeFigureOut">
              <a:rPr lang="it-IT" smtClean="0"/>
              <a:t>04/08/2025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1296-5EE9-4536-97E0-9D2B3416D89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4073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231" y="2738438"/>
            <a:ext cx="4371975" cy="652700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794" y="2738438"/>
            <a:ext cx="4371975" cy="652700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042F0-5D41-4FE4-98D9-5EB283946413}" type="datetimeFigureOut">
              <a:rPr lang="it-IT" smtClean="0"/>
              <a:t>04/08/2025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1296-5EE9-4536-97E0-9D2B3416D89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5572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547690"/>
            <a:ext cx="8872538" cy="198834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572" y="2521745"/>
            <a:ext cx="4351883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8572" y="3757613"/>
            <a:ext cx="4351883" cy="552688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7794" y="2521745"/>
            <a:ext cx="4373315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7794" y="3757613"/>
            <a:ext cx="4373315" cy="552688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042F0-5D41-4FE4-98D9-5EB283946413}" type="datetimeFigureOut">
              <a:rPr lang="it-IT" smtClean="0"/>
              <a:t>04/08/2025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1296-5EE9-4536-97E0-9D2B3416D89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0303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042F0-5D41-4FE4-98D9-5EB283946413}" type="datetimeFigureOut">
              <a:rPr lang="it-IT" smtClean="0"/>
              <a:t>04/08/2025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1296-5EE9-4536-97E0-9D2B3416D89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1297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042F0-5D41-4FE4-98D9-5EB283946413}" type="datetimeFigureOut">
              <a:rPr lang="it-IT" smtClean="0"/>
              <a:t>04/08/2025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1296-5EE9-4536-97E0-9D2B3416D89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3648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685800"/>
            <a:ext cx="3317825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315" y="1481140"/>
            <a:ext cx="5207794" cy="7310438"/>
          </a:xfrm>
        </p:spPr>
        <p:txBody>
          <a:bodyPr/>
          <a:lstStyle>
            <a:lvl1pPr>
              <a:defRPr sz="3600"/>
            </a:lvl1pPr>
            <a:lvl2pPr>
              <a:defRPr sz="3150"/>
            </a:lvl2pPr>
            <a:lvl3pPr>
              <a:defRPr sz="2700"/>
            </a:lvl3pPr>
            <a:lvl4pPr>
              <a:defRPr sz="2250"/>
            </a:lvl4pPr>
            <a:lvl5pPr>
              <a:defRPr sz="2250"/>
            </a:lvl5pPr>
            <a:lvl6pPr>
              <a:defRPr sz="2250"/>
            </a:lvl6pPr>
            <a:lvl7pPr>
              <a:defRPr sz="2250"/>
            </a:lvl7pPr>
            <a:lvl8pPr>
              <a:defRPr sz="2250"/>
            </a:lvl8pPr>
            <a:lvl9pPr>
              <a:defRPr sz="22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3086100"/>
            <a:ext cx="3317825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042F0-5D41-4FE4-98D9-5EB283946413}" type="datetimeFigureOut">
              <a:rPr lang="it-IT" smtClean="0"/>
              <a:t>04/08/2025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1296-5EE9-4536-97E0-9D2B3416D89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2041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685800"/>
            <a:ext cx="3317825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73315" y="1481140"/>
            <a:ext cx="5207794" cy="7310438"/>
          </a:xfrm>
        </p:spPr>
        <p:txBody>
          <a:bodyPr anchor="t"/>
          <a:lstStyle>
            <a:lvl1pPr marL="0" indent="0">
              <a:buNone/>
              <a:defRPr sz="3600"/>
            </a:lvl1pPr>
            <a:lvl2pPr marL="514350" indent="0">
              <a:buNone/>
              <a:defRPr sz="3150"/>
            </a:lvl2pPr>
            <a:lvl3pPr marL="1028700" indent="0">
              <a:buNone/>
              <a:defRPr sz="2700"/>
            </a:lvl3pPr>
            <a:lvl4pPr marL="1543050" indent="0">
              <a:buNone/>
              <a:defRPr sz="2250"/>
            </a:lvl4pPr>
            <a:lvl5pPr marL="2057400" indent="0">
              <a:buNone/>
              <a:defRPr sz="2250"/>
            </a:lvl5pPr>
            <a:lvl6pPr marL="2571750" indent="0">
              <a:buNone/>
              <a:defRPr sz="2250"/>
            </a:lvl6pPr>
            <a:lvl7pPr marL="3086100" indent="0">
              <a:buNone/>
              <a:defRPr sz="2250"/>
            </a:lvl7pPr>
            <a:lvl8pPr marL="3600450" indent="0">
              <a:buNone/>
              <a:defRPr sz="2250"/>
            </a:lvl8pPr>
            <a:lvl9pPr marL="4114800" indent="0">
              <a:buNone/>
              <a:defRPr sz="2250"/>
            </a:lvl9pPr>
          </a:lstStyle>
          <a:p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3086100"/>
            <a:ext cx="3317825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042F0-5D41-4FE4-98D9-5EB283946413}" type="datetimeFigureOut">
              <a:rPr lang="it-IT" smtClean="0"/>
              <a:t>04/08/2025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1296-5EE9-4536-97E0-9D2B3416D89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193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7231" y="547690"/>
            <a:ext cx="8872538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231" y="2738438"/>
            <a:ext cx="8872538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7231" y="9534527"/>
            <a:ext cx="2314575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4042F0-5D41-4FE4-98D9-5EB283946413}" type="datetimeFigureOut">
              <a:rPr lang="it-IT" smtClean="0"/>
              <a:t>04/08/2025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7569" y="9534527"/>
            <a:ext cx="3471863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5194" y="9534527"/>
            <a:ext cx="2314575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21296-5EE9-4536-97E0-9D2B3416D89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7280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28700" rtl="0" eaLnBrk="1" latinLnBrk="0" hangingPunct="1">
        <a:lnSpc>
          <a:spcPct val="90000"/>
        </a:lnSpc>
        <a:spcBef>
          <a:spcPct val="0"/>
        </a:spcBef>
        <a:buNone/>
        <a:defRPr sz="49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1028700" rtl="0" eaLnBrk="1" latinLnBrk="0" hangingPunct="1">
        <a:lnSpc>
          <a:spcPct val="90000"/>
        </a:lnSpc>
        <a:spcBef>
          <a:spcPts val="1125"/>
        </a:spcBef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1pPr>
      <a:lvl2pPr marL="7715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2858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3145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8289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3432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8576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3719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717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0861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1148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sv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930BAF6-3E9E-DB8D-4669-ECB50F303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1243"/>
            <a:ext cx="10286999" cy="397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asellaDiTesto 1">
            <a:extLst>
              <a:ext uri="{FF2B5EF4-FFF2-40B4-BE49-F238E27FC236}">
                <a16:creationId xmlns:a16="http://schemas.microsoft.com/office/drawing/2014/main" id="{06348BC6-8869-1721-A786-9D35A66DB265}"/>
              </a:ext>
            </a:extLst>
          </p:cNvPr>
          <p:cNvSpPr txBox="1"/>
          <p:nvPr/>
        </p:nvSpPr>
        <p:spPr>
          <a:xfrm>
            <a:off x="267183" y="2895332"/>
            <a:ext cx="97526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40279"/>
            <a:r>
              <a:rPr lang="it-IT" sz="4800" b="1" dirty="0">
                <a:solidFill>
                  <a:schemeClr val="lt1"/>
                </a:solidFill>
                <a:latin typeface="Aharoni"/>
              </a:rPr>
              <a:t>ACADEMY OPERATORE </a:t>
            </a:r>
          </a:p>
          <a:p>
            <a:pPr algn="ctr" defTabSz="440279"/>
            <a:r>
              <a:rPr lang="it-IT" sz="4800" b="1" dirty="0">
                <a:solidFill>
                  <a:schemeClr val="lt1"/>
                </a:solidFill>
                <a:latin typeface="Aharoni"/>
              </a:rPr>
              <a:t>SPECIALIZZATO MACCHINE CNC</a:t>
            </a:r>
          </a:p>
          <a:p>
            <a:pPr algn="ctr" defTabSz="440279"/>
            <a:r>
              <a:rPr lang="it-IT" sz="4800" b="1" dirty="0">
                <a:solidFill>
                  <a:schemeClr val="lt1"/>
                </a:solidFill>
                <a:latin typeface="Aharoni"/>
              </a:rPr>
              <a:t>8 Settembre 2025</a:t>
            </a:r>
            <a:endParaRPr lang="it-IT" sz="4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37FB2F5-67D0-AC94-EC3A-4B62B8A46926}"/>
              </a:ext>
            </a:extLst>
          </p:cNvPr>
          <p:cNvSpPr txBox="1"/>
          <p:nvPr/>
        </p:nvSpPr>
        <p:spPr>
          <a:xfrm>
            <a:off x="3984609" y="6110055"/>
            <a:ext cx="6089809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it-IT" sz="2400" b="1" i="0" u="none" strike="noStrike" dirty="0">
                <a:solidFill>
                  <a:srgbClr val="6E8F82"/>
                </a:solidFill>
                <a:effectLst/>
                <a:latin typeface="Poppins" panose="020B0502040204020203" pitchFamily="2" charset="0"/>
              </a:rPr>
              <a:t>Argomenti principali del corso</a:t>
            </a:r>
            <a:r>
              <a:rPr lang="en-US" sz="2400" b="0" i="0" dirty="0">
                <a:solidFill>
                  <a:srgbClr val="6E8F82"/>
                </a:solidFill>
                <a:effectLst/>
                <a:latin typeface="Poppins" panose="020B0502040204020203" pitchFamily="2" charset="0"/>
              </a:rPr>
              <a:t>​: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rtl="0" fontAlgn="base"/>
            <a:endParaRPr lang="it-IT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rgbClr val="000000"/>
                </a:solidFill>
                <a:latin typeface="Poppins"/>
                <a:cs typeface="Poppins"/>
              </a:rPr>
              <a:t>Programmazione</a:t>
            </a:r>
            <a:r>
              <a:rPr lang="en-US" sz="1400" dirty="0">
                <a:solidFill>
                  <a:srgbClr val="000000"/>
                </a:solidFill>
                <a:latin typeface="Poppins"/>
                <a:cs typeface="Poppins"/>
              </a:rPr>
              <a:t> a </a:t>
            </a:r>
            <a:r>
              <a:rPr lang="en-US" sz="1400" dirty="0" err="1">
                <a:solidFill>
                  <a:srgbClr val="000000"/>
                </a:solidFill>
                <a:latin typeface="Poppins"/>
                <a:cs typeface="Poppins"/>
              </a:rPr>
              <a:t>bordo</a:t>
            </a:r>
            <a:r>
              <a:rPr lang="en-US" sz="1400" dirty="0">
                <a:solidFill>
                  <a:srgbClr val="000000"/>
                </a:solidFill>
                <a:latin typeface="Poppins"/>
                <a:cs typeface="Poppi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Poppins"/>
                <a:cs typeface="Poppins"/>
              </a:rPr>
              <a:t>macchina</a:t>
            </a:r>
            <a:r>
              <a:rPr lang="en-US" sz="1400" dirty="0">
                <a:solidFill>
                  <a:srgbClr val="000000"/>
                </a:solidFill>
                <a:latin typeface="Poppins"/>
                <a:cs typeface="Poppins"/>
              </a:rPr>
              <a:t> </a:t>
            </a:r>
            <a:r>
              <a:rPr lang="it-IT" sz="1400" dirty="0">
                <a:solidFill>
                  <a:srgbClr val="282828"/>
                </a:solidFill>
                <a:latin typeface="Montserrat" panose="00000500000000000000" pitchFamily="2" charset="0"/>
              </a:rPr>
              <a:t>in linguaggio </a:t>
            </a:r>
            <a:r>
              <a:rPr lang="it-IT" sz="1400" b="1" dirty="0">
                <a:solidFill>
                  <a:srgbClr val="282828"/>
                </a:solidFill>
                <a:latin typeface="Montserrat" panose="00000500000000000000" pitchFamily="2" charset="0"/>
              </a:rPr>
              <a:t>ISO </a:t>
            </a:r>
            <a:r>
              <a:rPr lang="it-IT" sz="1400" b="1" dirty="0" err="1">
                <a:solidFill>
                  <a:srgbClr val="282828"/>
                </a:solidFill>
                <a:latin typeface="Montserrat" panose="00000500000000000000" pitchFamily="2" charset="0"/>
              </a:rPr>
              <a:t>Fanuc</a:t>
            </a:r>
            <a:r>
              <a:rPr lang="it-IT" sz="1400" b="1" dirty="0">
                <a:solidFill>
                  <a:srgbClr val="282828"/>
                </a:solidFill>
                <a:latin typeface="Montserrat" panose="00000500000000000000" pitchFamily="2" charset="0"/>
              </a:rPr>
              <a:t>;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it-IT" sz="1400" dirty="0">
              <a:solidFill>
                <a:srgbClr val="282828"/>
              </a:solidFill>
              <a:latin typeface="Montserrat" panose="00000500000000000000" pitchFamily="2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it-IT" sz="1400" b="0" i="0" dirty="0">
                <a:solidFill>
                  <a:srgbClr val="282828"/>
                </a:solidFill>
                <a:effectLst/>
                <a:latin typeface="Montserrat" panose="00000500000000000000" pitchFamily="2" charset="0"/>
              </a:rPr>
              <a:t>Lettura ed interpretazione del </a:t>
            </a:r>
            <a:r>
              <a:rPr lang="it-IT" sz="1400" b="1" i="0" dirty="0">
                <a:solidFill>
                  <a:srgbClr val="282828"/>
                </a:solidFill>
                <a:effectLst/>
                <a:latin typeface="Montserrat" panose="00000500000000000000" pitchFamily="2" charset="0"/>
              </a:rPr>
              <a:t>disegno tecnico meccanico;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it-IT" sz="1400" dirty="0">
              <a:solidFill>
                <a:srgbClr val="282828"/>
              </a:solidFill>
              <a:latin typeface="Montserrat" panose="00000500000000000000" pitchFamily="2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it-IT" sz="1400" b="1" i="0" dirty="0">
                <a:solidFill>
                  <a:srgbClr val="282828"/>
                </a:solidFill>
                <a:effectLst/>
                <a:latin typeface="Montserrat" panose="00000500000000000000" pitchFamily="2" charset="0"/>
              </a:rPr>
              <a:t>Lavorazioni con macchine CNC 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Montserrat" panose="00000500000000000000" pitchFamily="2" charset="0"/>
              </a:rPr>
              <a:t>secondo gli </a:t>
            </a:r>
            <a:r>
              <a:rPr lang="it-IT" sz="1400" i="0" dirty="0">
                <a:solidFill>
                  <a:srgbClr val="282828"/>
                </a:solidFill>
                <a:effectLst/>
                <a:latin typeface="Montserrat" panose="00000500000000000000" pitchFamily="2" charset="0"/>
              </a:rPr>
              <a:t>standard di qualità delle aziende leader di settore;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it-IT" sz="1400" b="0" i="0" dirty="0">
              <a:solidFill>
                <a:srgbClr val="282828"/>
              </a:solidFill>
              <a:effectLst/>
              <a:latin typeface="Montserrat" panose="00000500000000000000" pitchFamily="2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  <a:latin typeface="Poppins"/>
                <a:cs typeface="Poppins"/>
              </a:rPr>
              <a:t>CAD – CAM;</a:t>
            </a:r>
          </a:p>
          <a:p>
            <a:pPr marL="342900" indent="-342900" algn="ctr" rtl="0" fontAlgn="base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Poppins"/>
              <a:cs typeface="Poppins"/>
            </a:endParaRPr>
          </a:p>
        </p:txBody>
      </p: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F693AAE6-273A-DE1B-3742-ADA7A24C73A7}"/>
              </a:ext>
            </a:extLst>
          </p:cNvPr>
          <p:cNvCxnSpPr/>
          <p:nvPr/>
        </p:nvCxnSpPr>
        <p:spPr>
          <a:xfrm>
            <a:off x="3689498" y="6154399"/>
            <a:ext cx="0" cy="2963700"/>
          </a:xfrm>
          <a:prstGeom prst="line">
            <a:avLst/>
          </a:prstGeom>
          <a:ln w="38100">
            <a:solidFill>
              <a:srgbClr val="CDD8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F5C7A279-3832-1966-F262-2BAADC678C60}"/>
              </a:ext>
            </a:extLst>
          </p:cNvPr>
          <p:cNvSpPr txBox="1"/>
          <p:nvPr/>
        </p:nvSpPr>
        <p:spPr>
          <a:xfrm>
            <a:off x="29495" y="6110055"/>
            <a:ext cx="3660003" cy="261610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rtl="0" fontAlgn="base"/>
            <a:r>
              <a:rPr lang="it-IT" sz="2400" b="1" i="0" u="none" strike="noStrike">
                <a:solidFill>
                  <a:srgbClr val="6E8F82"/>
                </a:solidFill>
                <a:effectLst/>
                <a:latin typeface="Poppins" panose="00000500000000000000" pitchFamily="2" charset="0"/>
              </a:rPr>
              <a:t>Corso ad accesso </a:t>
            </a:r>
            <a:r>
              <a:rPr lang="it-IT" sz="2400" b="1" i="0" u="sng" strike="noStrike">
                <a:solidFill>
                  <a:srgbClr val="6E8F82"/>
                </a:solidFill>
                <a:effectLst/>
                <a:latin typeface="Poppins" panose="00000500000000000000" pitchFamily="2" charset="0"/>
              </a:rPr>
              <a:t>GRATUITO</a:t>
            </a:r>
            <a:r>
              <a:rPr lang="en-US" b="0" i="0">
                <a:solidFill>
                  <a:srgbClr val="6E8F82"/>
                </a:solidFill>
                <a:effectLst/>
                <a:latin typeface="Poppins" panose="00000500000000000000" pitchFamily="2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it-IT" b="0" i="0">
                <a:solidFill>
                  <a:srgbClr val="6E8F82"/>
                </a:solidFill>
                <a:effectLst/>
                <a:latin typeface="Poppins" panose="00000500000000000000" pitchFamily="2" charset="0"/>
              </a:rPr>
              <a:t>​</a:t>
            </a:r>
          </a:p>
          <a:p>
            <a:pPr algn="ctr" fontAlgn="base"/>
            <a:r>
              <a:rPr lang="it-IT" sz="1600" b="1" i="0" u="none" strike="noStrike">
                <a:solidFill>
                  <a:srgbClr val="6E8F82"/>
                </a:solidFill>
                <a:effectLst/>
                <a:latin typeface="Poppins"/>
                <a:cs typeface="Poppins"/>
              </a:rPr>
              <a:t>Durata</a:t>
            </a:r>
            <a:r>
              <a:rPr lang="en-US" sz="1600" b="0" i="0">
                <a:solidFill>
                  <a:srgbClr val="6E8F82"/>
                </a:solidFill>
                <a:effectLst/>
                <a:latin typeface="Poppins"/>
                <a:cs typeface="Poppins"/>
              </a:rPr>
              <a:t>​</a:t>
            </a:r>
            <a:r>
              <a:rPr lang="en-US" sz="1600">
                <a:solidFill>
                  <a:srgbClr val="6E8F82"/>
                </a:solidFill>
                <a:latin typeface="Poppins"/>
                <a:cs typeface="Poppins"/>
              </a:rPr>
              <a:t> </a:t>
            </a:r>
            <a:r>
              <a:rPr lang="en-US" sz="1600" b="1">
                <a:solidFill>
                  <a:srgbClr val="6E8F82"/>
                </a:solidFill>
                <a:latin typeface="Poppins"/>
                <a:cs typeface="Poppins"/>
              </a:rPr>
              <a:t>e </a:t>
            </a:r>
            <a:r>
              <a:rPr lang="en-US" sz="1600" b="1" err="1">
                <a:solidFill>
                  <a:srgbClr val="6E8F82"/>
                </a:solidFill>
                <a:latin typeface="Poppins"/>
                <a:cs typeface="Poppins"/>
              </a:rPr>
              <a:t>luogo</a:t>
            </a:r>
            <a:r>
              <a:rPr lang="en-US" sz="1600" b="1">
                <a:solidFill>
                  <a:srgbClr val="6E8F82"/>
                </a:solidFill>
                <a:latin typeface="Poppins"/>
                <a:cs typeface="Poppins"/>
              </a:rPr>
              <a:t>:</a:t>
            </a:r>
            <a:br>
              <a:rPr lang="it-IT" sz="1600" b="0" i="0">
                <a:effectLst/>
                <a:latin typeface="Poppins" panose="00000500000000000000" pitchFamily="2" charset="0"/>
              </a:rPr>
            </a:br>
            <a:r>
              <a:rPr lang="it-IT" sz="1600" b="1">
                <a:latin typeface="Poppins" panose="00000500000000000000" pitchFamily="2" charset="0"/>
              </a:rPr>
              <a:t>7</a:t>
            </a:r>
            <a:r>
              <a:rPr lang="it-IT" sz="1600" b="1" i="0">
                <a:effectLst/>
                <a:latin typeface="Poppins" panose="00000500000000000000" pitchFamily="2" charset="0"/>
              </a:rPr>
              <a:t> settimane di formazione </a:t>
            </a:r>
            <a:r>
              <a:rPr lang="it-IT" sz="1600" b="0" i="0">
                <a:effectLst/>
                <a:latin typeface="Poppins" panose="00000500000000000000" pitchFamily="2" charset="0"/>
              </a:rPr>
              <a:t>:    </a:t>
            </a:r>
          </a:p>
          <a:p>
            <a:pPr marL="285750" indent="-285750" algn="ctr" fontAlgn="base">
              <a:buSzPct val="135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it-IT" sz="1600" b="0" i="0" u="none" strike="noStrike">
                <a:solidFill>
                  <a:srgbClr val="000000"/>
                </a:solidFill>
                <a:effectLst/>
                <a:latin typeface="Poppins"/>
                <a:cs typeface="Poppins"/>
              </a:rPr>
              <a:t>1 settimana online</a:t>
            </a:r>
            <a:r>
              <a:rPr lang="it-IT" sz="1600" b="0" i="0">
                <a:solidFill>
                  <a:srgbClr val="000000"/>
                </a:solidFill>
                <a:effectLst/>
                <a:latin typeface="Poppins"/>
                <a:cs typeface="Poppins"/>
              </a:rPr>
              <a:t>​</a:t>
            </a:r>
            <a:r>
              <a:rPr lang="it-IT" sz="1600">
                <a:solidFill>
                  <a:srgbClr val="000000"/>
                </a:solidFill>
                <a:latin typeface="Poppins" panose="00000500000000000000" pitchFamily="2" charset="0"/>
                <a:cs typeface="Poppins"/>
              </a:rPr>
              <a:t>;</a:t>
            </a:r>
            <a:endParaRPr lang="it-IT" sz="1600">
              <a:latin typeface="Poppins" panose="00000500000000000000" pitchFamily="2" charset="0"/>
            </a:endParaRPr>
          </a:p>
          <a:p>
            <a:pPr marL="285750" indent="-285750" algn="ctr" fontAlgn="base">
              <a:buSzPct val="160000"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</a:pPr>
            <a:r>
              <a:rPr lang="it-IT" sz="1600">
                <a:solidFill>
                  <a:srgbClr val="000000"/>
                </a:solidFill>
                <a:latin typeface="Poppins"/>
                <a:cs typeface="Poppins"/>
              </a:rPr>
              <a:t>6</a:t>
            </a:r>
            <a:r>
              <a:rPr lang="it-IT" sz="1600" b="0" i="0" u="none" strike="noStrike">
                <a:solidFill>
                  <a:srgbClr val="000000"/>
                </a:solidFill>
                <a:effectLst/>
                <a:latin typeface="Poppins"/>
                <a:cs typeface="Poppins"/>
              </a:rPr>
              <a:t> settimane in presenza a </a:t>
            </a:r>
            <a:r>
              <a:rPr lang="it-IT" sz="1600" i="0" u="none" strike="noStrike">
                <a:solidFill>
                  <a:srgbClr val="000000"/>
                </a:solidFill>
                <a:effectLst/>
                <a:latin typeface="Poppins"/>
                <a:cs typeface="Poppins"/>
              </a:rPr>
              <a:t>Fornovo di Taro </a:t>
            </a:r>
            <a:r>
              <a:rPr lang="it-IT" sz="1600" b="0" i="0">
                <a:solidFill>
                  <a:srgbClr val="000000"/>
                </a:solidFill>
                <a:effectLst/>
                <a:latin typeface="Poppins" panose="00000500000000000000" pitchFamily="2" charset="0"/>
              </a:rPr>
              <a:t>(</a:t>
            </a:r>
            <a:r>
              <a:rPr lang="it-IT" sz="1600">
                <a:solidFill>
                  <a:srgbClr val="000000"/>
                </a:solidFill>
                <a:latin typeface="Poppins" panose="00000500000000000000" pitchFamily="2" charset="0"/>
              </a:rPr>
              <a:t>PR</a:t>
            </a:r>
            <a:r>
              <a:rPr lang="it-IT" sz="1600" b="0" i="0">
                <a:solidFill>
                  <a:srgbClr val="000000"/>
                </a:solidFill>
                <a:effectLst/>
                <a:latin typeface="Poppins" panose="00000500000000000000" pitchFamily="2" charset="0"/>
              </a:rPr>
              <a:t>);</a:t>
            </a:r>
          </a:p>
          <a:p>
            <a:pPr fontAlgn="base"/>
            <a:endParaRPr lang="it-IT">
              <a:solidFill>
                <a:srgbClr val="000000"/>
              </a:solidFill>
              <a:latin typeface="Poppins" panose="00000500000000000000" pitchFamily="2" charset="0"/>
            </a:endParaRPr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16E1A467-B809-E1EA-07C0-18ED4CFEAA20}"/>
              </a:ext>
            </a:extLst>
          </p:cNvPr>
          <p:cNvCxnSpPr>
            <a:cxnSpLocks/>
          </p:cNvCxnSpPr>
          <p:nvPr/>
        </p:nvCxnSpPr>
        <p:spPr>
          <a:xfrm>
            <a:off x="3689498" y="6173328"/>
            <a:ext cx="0" cy="3999372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1">
            <a:extLst>
              <a:ext uri="{FF2B5EF4-FFF2-40B4-BE49-F238E27FC236}">
                <a16:creationId xmlns:a16="http://schemas.microsoft.com/office/drawing/2014/main" id="{8C9F20C3-6015-86F6-1AD0-2A4498892618}"/>
              </a:ext>
            </a:extLst>
          </p:cNvPr>
          <p:cNvPicPr/>
          <p:nvPr/>
        </p:nvPicPr>
        <p:blipFill>
          <a:blip r:embed="rId8"/>
          <a:srcRect l="2333" t="3193" r="31865" b="3193"/>
          <a:stretch/>
        </p:blipFill>
        <p:spPr>
          <a:xfrm>
            <a:off x="5229246" y="100725"/>
            <a:ext cx="2412655" cy="1859868"/>
          </a:xfrm>
          <a:prstGeom prst="rect">
            <a:avLst/>
          </a:prstGeom>
          <a:ln w="0">
            <a:noFill/>
          </a:ln>
        </p:spPr>
      </p:pic>
      <p:pic>
        <p:nvPicPr>
          <p:cNvPr id="4" name="Immagine 1" descr="Immagine che contiene persona, vestiti, Viso umano, interno&#10;&#10;Descrizione generata automaticamente">
            <a:extLst>
              <a:ext uri="{FF2B5EF4-FFF2-40B4-BE49-F238E27FC236}">
                <a16:creationId xmlns:a16="http://schemas.microsoft.com/office/drawing/2014/main" id="{D81F1687-4E8A-B415-52A6-2A8F258FC7A6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7727648" y="100725"/>
            <a:ext cx="2412655" cy="1849417"/>
          </a:xfrm>
          <a:prstGeom prst="rect">
            <a:avLst/>
          </a:prstGeom>
          <a:ln w="0">
            <a:noFill/>
          </a:ln>
        </p:spPr>
      </p:pic>
      <p:pic>
        <p:nvPicPr>
          <p:cNvPr id="5" name="Immagine 4" descr="Immagine che contiene vestiti, persona, interno, Servizio&#10;&#10;Descrizione generata automaticamente">
            <a:extLst>
              <a:ext uri="{FF2B5EF4-FFF2-40B4-BE49-F238E27FC236}">
                <a16:creationId xmlns:a16="http://schemas.microsoft.com/office/drawing/2014/main" id="{B0FF5A5C-A401-2A5B-3EB3-F61761AF2F08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2712704" y="100725"/>
            <a:ext cx="2430795" cy="1849417"/>
          </a:xfrm>
          <a:prstGeom prst="rect">
            <a:avLst/>
          </a:prstGeom>
          <a:ln w="0">
            <a:noFill/>
          </a:ln>
        </p:spPr>
      </p:pic>
      <p:pic>
        <p:nvPicPr>
          <p:cNvPr id="9" name="Immagine 15">
            <a:extLst>
              <a:ext uri="{FF2B5EF4-FFF2-40B4-BE49-F238E27FC236}">
                <a16:creationId xmlns:a16="http://schemas.microsoft.com/office/drawing/2014/main" id="{58585AD8-F6B0-AD33-D10A-FAD78A247799}"/>
              </a:ext>
            </a:extLst>
          </p:cNvPr>
          <p:cNvPicPr/>
          <p:nvPr/>
        </p:nvPicPr>
        <p:blipFill>
          <a:blip r:embed="rId11"/>
          <a:stretch/>
        </p:blipFill>
        <p:spPr>
          <a:xfrm>
            <a:off x="267183" y="592284"/>
            <a:ext cx="2247935" cy="1023043"/>
          </a:xfrm>
          <a:prstGeom prst="rect">
            <a:avLst/>
          </a:prstGeom>
          <a:ln w="0">
            <a:noFill/>
          </a:ln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CFCA7AB4-F1D3-9B25-71FD-FDD99A4D5805}"/>
              </a:ext>
            </a:extLst>
          </p:cNvPr>
          <p:cNvSpPr txBox="1"/>
          <p:nvPr/>
        </p:nvSpPr>
        <p:spPr>
          <a:xfrm>
            <a:off x="399244" y="8873544"/>
            <a:ext cx="1346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/>
              <a:t>CANDIDATI </a:t>
            </a:r>
          </a:p>
          <a:p>
            <a:pPr algn="ctr"/>
            <a:r>
              <a:rPr lang="it-IT" b="1"/>
              <a:t>QUI!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31AA70-EE2F-C284-AA24-A9D26E278901}"/>
              </a:ext>
            </a:extLst>
          </p:cNvPr>
          <p:cNvSpPr txBox="1"/>
          <p:nvPr/>
        </p:nvSpPr>
        <p:spPr>
          <a:xfrm>
            <a:off x="3929437" y="8612320"/>
            <a:ext cx="6215694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err="1">
                <a:latin typeface="Montserrat"/>
                <a:ea typeface="Calibri"/>
                <a:cs typeface="Calibri"/>
              </a:rPr>
              <a:t>Percorso</a:t>
            </a:r>
            <a:r>
              <a:rPr lang="en-US" sz="1400" dirty="0">
                <a:latin typeface="Montserrat"/>
                <a:ea typeface="Calibri"/>
                <a:cs typeface="Calibri"/>
              </a:rPr>
              <a:t> </a:t>
            </a:r>
            <a:r>
              <a:rPr lang="en-US" sz="1400" err="1">
                <a:latin typeface="Montserrat"/>
                <a:ea typeface="Calibri"/>
                <a:cs typeface="Calibri"/>
              </a:rPr>
              <a:t>finalizzato</a:t>
            </a:r>
            <a:r>
              <a:rPr lang="en-US" sz="1400" dirty="0">
                <a:latin typeface="Montserrat"/>
                <a:ea typeface="Calibri"/>
                <a:cs typeface="Calibri"/>
              </a:rPr>
              <a:t> ad </a:t>
            </a:r>
            <a:r>
              <a:rPr lang="en-US" sz="1400" err="1">
                <a:latin typeface="Montserrat"/>
                <a:ea typeface="Calibri"/>
                <a:cs typeface="Calibri"/>
              </a:rPr>
              <a:t>acquisire</a:t>
            </a:r>
            <a:r>
              <a:rPr lang="en-US" sz="1400" dirty="0">
                <a:latin typeface="Montserrat"/>
                <a:ea typeface="Calibri"/>
                <a:cs typeface="Calibri"/>
              </a:rPr>
              <a:t> </a:t>
            </a:r>
            <a:r>
              <a:rPr lang="en-US" sz="1400" err="1">
                <a:latin typeface="Montserrat"/>
                <a:ea typeface="Calibri"/>
                <a:cs typeface="Calibri"/>
              </a:rPr>
              <a:t>competenze</a:t>
            </a:r>
            <a:r>
              <a:rPr lang="en-US" sz="1400" dirty="0">
                <a:latin typeface="Montserrat"/>
                <a:ea typeface="Calibri"/>
                <a:cs typeface="Calibri"/>
              </a:rPr>
              <a:t> </a:t>
            </a:r>
            <a:r>
              <a:rPr lang="en-US" sz="1400" err="1">
                <a:latin typeface="Montserrat"/>
                <a:ea typeface="Calibri"/>
                <a:cs typeface="Calibri"/>
              </a:rPr>
              <a:t>tecnico</a:t>
            </a:r>
            <a:r>
              <a:rPr lang="en-US" sz="1400" dirty="0">
                <a:latin typeface="Montserrat"/>
                <a:ea typeface="Calibri"/>
                <a:cs typeface="Calibri"/>
              </a:rPr>
              <a:t> – </a:t>
            </a:r>
            <a:r>
              <a:rPr lang="en-US" sz="1400" err="1">
                <a:latin typeface="Montserrat"/>
                <a:ea typeface="Calibri"/>
                <a:cs typeface="Calibri"/>
              </a:rPr>
              <a:t>pratiche</a:t>
            </a:r>
            <a:r>
              <a:rPr lang="en-US" sz="1400" dirty="0">
                <a:latin typeface="Montserrat"/>
                <a:ea typeface="Calibri"/>
                <a:cs typeface="Calibri"/>
              </a:rPr>
              <a:t> </a:t>
            </a:r>
            <a:r>
              <a:rPr lang="en-US" sz="1400" err="1">
                <a:latin typeface="Montserrat"/>
                <a:ea typeface="Calibri"/>
                <a:cs typeface="Calibri"/>
              </a:rPr>
              <a:t>necessarie</a:t>
            </a:r>
            <a:r>
              <a:rPr lang="en-US" sz="1400" dirty="0">
                <a:latin typeface="Montserrat"/>
                <a:ea typeface="Calibri"/>
                <a:cs typeface="Calibri"/>
              </a:rPr>
              <a:t> per </a:t>
            </a:r>
            <a:r>
              <a:rPr lang="en-US" sz="1400" err="1">
                <a:latin typeface="Montserrat"/>
                <a:ea typeface="Calibri"/>
                <a:cs typeface="Calibri"/>
              </a:rPr>
              <a:t>diventare</a:t>
            </a:r>
            <a:r>
              <a:rPr lang="en-US" sz="1400" dirty="0">
                <a:latin typeface="Montserrat"/>
                <a:ea typeface="Calibri"/>
                <a:cs typeface="Calibri"/>
              </a:rPr>
              <a:t> un </a:t>
            </a:r>
            <a:r>
              <a:rPr lang="en-US" sz="1400" err="1">
                <a:latin typeface="Montserrat"/>
                <a:ea typeface="Calibri"/>
                <a:cs typeface="Calibri"/>
              </a:rPr>
              <a:t>operatore</a:t>
            </a:r>
            <a:r>
              <a:rPr lang="en-US" sz="1400" dirty="0">
                <a:latin typeface="Montserrat"/>
                <a:ea typeface="Calibri"/>
                <a:cs typeface="Calibri"/>
              </a:rPr>
              <a:t> di </a:t>
            </a:r>
            <a:r>
              <a:rPr lang="en-US" sz="1400" err="1">
                <a:latin typeface="Montserrat"/>
                <a:ea typeface="Calibri"/>
                <a:cs typeface="Calibri"/>
              </a:rPr>
              <a:t>macchine</a:t>
            </a:r>
            <a:r>
              <a:rPr lang="en-US" sz="1400" dirty="0">
                <a:latin typeface="Montserrat"/>
                <a:ea typeface="Calibri"/>
                <a:cs typeface="Calibri"/>
              </a:rPr>
              <a:t> a </a:t>
            </a:r>
            <a:r>
              <a:rPr lang="en-US" sz="1400" err="1">
                <a:latin typeface="Montserrat"/>
                <a:ea typeface="Calibri"/>
                <a:cs typeface="Calibri"/>
              </a:rPr>
              <a:t>controllo</a:t>
            </a:r>
            <a:r>
              <a:rPr lang="en-US" sz="1400" dirty="0">
                <a:latin typeface="Montserrat"/>
                <a:ea typeface="Calibri"/>
                <a:cs typeface="Calibri"/>
              </a:rPr>
              <a:t> </a:t>
            </a:r>
            <a:r>
              <a:rPr lang="en-US" sz="1400" err="1">
                <a:latin typeface="Montserrat"/>
                <a:ea typeface="Calibri"/>
                <a:cs typeface="Calibri"/>
              </a:rPr>
              <a:t>numerico</a:t>
            </a:r>
            <a:r>
              <a:rPr lang="en-US" sz="1400" dirty="0">
                <a:latin typeface="Montserrat"/>
                <a:ea typeface="Calibri"/>
                <a:cs typeface="Calibri"/>
              </a:rPr>
              <a:t>, con </a:t>
            </a:r>
            <a:r>
              <a:rPr lang="en-US" sz="1400" b="1" err="1">
                <a:latin typeface="Montserrat"/>
                <a:ea typeface="Calibri"/>
                <a:cs typeface="Calibri"/>
              </a:rPr>
              <a:t>possibile</a:t>
            </a:r>
            <a:r>
              <a:rPr lang="en-US" sz="1400" b="1" dirty="0">
                <a:latin typeface="Montserrat"/>
                <a:ea typeface="Calibri"/>
                <a:cs typeface="Calibri"/>
              </a:rPr>
              <a:t> </a:t>
            </a:r>
            <a:r>
              <a:rPr lang="en-US" sz="1400" b="1" err="1">
                <a:latin typeface="Montserrat"/>
                <a:ea typeface="Calibri"/>
                <a:cs typeface="Calibri"/>
              </a:rPr>
              <a:t>inserimento</a:t>
            </a:r>
            <a:r>
              <a:rPr lang="en-US" sz="1400" b="1" dirty="0">
                <a:latin typeface="Montserrat"/>
                <a:ea typeface="Calibri"/>
                <a:cs typeface="Calibri"/>
              </a:rPr>
              <a:t> </a:t>
            </a:r>
            <a:r>
              <a:rPr lang="en-US" sz="1400" b="1" err="1">
                <a:latin typeface="Montserrat"/>
                <a:ea typeface="Calibri"/>
                <a:cs typeface="Calibri"/>
              </a:rPr>
              <a:t>presso</a:t>
            </a:r>
            <a:r>
              <a:rPr lang="en-US" sz="1400" b="1" dirty="0">
                <a:latin typeface="Montserrat"/>
                <a:ea typeface="Calibri"/>
                <a:cs typeface="Calibri"/>
              </a:rPr>
              <a:t> </a:t>
            </a:r>
            <a:r>
              <a:rPr lang="en-US" sz="1400" b="1" err="1">
                <a:latin typeface="Montserrat"/>
                <a:ea typeface="Calibri"/>
                <a:cs typeface="Calibri"/>
              </a:rPr>
              <a:t>una</a:t>
            </a:r>
            <a:r>
              <a:rPr lang="en-US" sz="1400" b="1" dirty="0">
                <a:latin typeface="Montserrat"/>
                <a:ea typeface="Calibri"/>
                <a:cs typeface="Calibri"/>
              </a:rPr>
              <a:t> </a:t>
            </a:r>
            <a:r>
              <a:rPr lang="en-US" sz="1400" b="1" err="1">
                <a:latin typeface="Montserrat"/>
                <a:ea typeface="Calibri"/>
                <a:cs typeface="Calibri"/>
              </a:rPr>
              <a:t>delle</a:t>
            </a:r>
            <a:r>
              <a:rPr lang="en-US" sz="1400" b="1" dirty="0">
                <a:latin typeface="Montserrat"/>
                <a:ea typeface="Calibri"/>
                <a:cs typeface="Calibri"/>
              </a:rPr>
              <a:t> </a:t>
            </a:r>
            <a:r>
              <a:rPr lang="en-US" sz="1400" b="1" err="1">
                <a:latin typeface="Montserrat"/>
                <a:ea typeface="Calibri"/>
                <a:cs typeface="Calibri"/>
              </a:rPr>
              <a:t>nostre</a:t>
            </a:r>
            <a:r>
              <a:rPr lang="en-US" sz="1400" b="1" dirty="0">
                <a:latin typeface="Montserrat"/>
                <a:ea typeface="Calibri"/>
                <a:cs typeface="Calibri"/>
              </a:rPr>
              <a:t> </a:t>
            </a:r>
            <a:r>
              <a:rPr lang="en-US" sz="1400" b="1" err="1">
                <a:latin typeface="Montserrat"/>
                <a:ea typeface="Calibri"/>
                <a:cs typeface="Calibri"/>
              </a:rPr>
              <a:t>aziende</a:t>
            </a:r>
            <a:r>
              <a:rPr lang="en-US" sz="1400" b="1" dirty="0">
                <a:latin typeface="Montserrat"/>
                <a:ea typeface="Calibri"/>
                <a:cs typeface="Calibri"/>
              </a:rPr>
              <a:t> partner</a:t>
            </a:r>
            <a:r>
              <a:rPr lang="en-US" sz="1400" dirty="0">
                <a:latin typeface="Montserrat"/>
                <a:ea typeface="Calibri"/>
                <a:cs typeface="Calibri"/>
              </a:rPr>
              <a:t>. Avrai </a:t>
            </a:r>
            <a:r>
              <a:rPr lang="en-US" sz="1400" err="1">
                <a:latin typeface="Montserrat"/>
                <a:ea typeface="Calibri"/>
                <a:cs typeface="Calibri"/>
              </a:rPr>
              <a:t>l'opportunità</a:t>
            </a:r>
            <a:r>
              <a:rPr lang="en-US" sz="1400" dirty="0">
                <a:latin typeface="Montserrat"/>
                <a:ea typeface="Calibri"/>
                <a:cs typeface="Calibri"/>
              </a:rPr>
              <a:t> di </a:t>
            </a:r>
            <a:r>
              <a:rPr lang="en-US" sz="1400" err="1">
                <a:latin typeface="Montserrat"/>
                <a:ea typeface="Calibri"/>
                <a:cs typeface="Calibri"/>
              </a:rPr>
              <a:t>partecipare</a:t>
            </a:r>
            <a:r>
              <a:rPr lang="en-US" sz="1400" dirty="0">
                <a:latin typeface="Montserrat"/>
                <a:ea typeface="Calibri"/>
                <a:cs typeface="Calibri"/>
              </a:rPr>
              <a:t> ad </a:t>
            </a:r>
            <a:r>
              <a:rPr lang="en-US" sz="1400" err="1">
                <a:latin typeface="Montserrat"/>
                <a:ea typeface="Calibri"/>
                <a:cs typeface="Calibri"/>
              </a:rPr>
              <a:t>incontri</a:t>
            </a:r>
            <a:r>
              <a:rPr lang="en-US" sz="1400" dirty="0">
                <a:latin typeface="Montserrat"/>
                <a:ea typeface="Calibri"/>
                <a:cs typeface="Calibri"/>
              </a:rPr>
              <a:t> e </a:t>
            </a:r>
            <a:r>
              <a:rPr lang="en-US" sz="1400" err="1">
                <a:latin typeface="Montserrat"/>
                <a:ea typeface="Calibri"/>
                <a:cs typeface="Calibri"/>
              </a:rPr>
              <a:t>presentazioni</a:t>
            </a:r>
            <a:r>
              <a:rPr lang="en-US" sz="1400" dirty="0">
                <a:latin typeface="Montserrat"/>
                <a:ea typeface="Calibri"/>
                <a:cs typeface="Calibri"/>
              </a:rPr>
              <a:t> con </a:t>
            </a:r>
            <a:r>
              <a:rPr lang="en-US" sz="1400" err="1">
                <a:latin typeface="Montserrat"/>
                <a:ea typeface="Calibri"/>
                <a:cs typeface="Calibri"/>
              </a:rPr>
              <a:t>importanti</a:t>
            </a:r>
            <a:r>
              <a:rPr lang="en-US" sz="1400" dirty="0">
                <a:latin typeface="Montserrat"/>
                <a:ea typeface="Calibri"/>
                <a:cs typeface="Calibri"/>
              </a:rPr>
              <a:t> </a:t>
            </a:r>
            <a:r>
              <a:rPr lang="en-US" sz="1400" err="1">
                <a:latin typeface="Montserrat"/>
                <a:ea typeface="Calibri"/>
                <a:cs typeface="Calibri"/>
              </a:rPr>
              <a:t>aziende</a:t>
            </a:r>
            <a:r>
              <a:rPr lang="en-US" sz="1400" dirty="0">
                <a:latin typeface="Montserrat"/>
                <a:ea typeface="Calibri"/>
                <a:cs typeface="Calibri"/>
              </a:rPr>
              <a:t> del </a:t>
            </a:r>
            <a:r>
              <a:rPr lang="en-US" sz="1400" err="1">
                <a:latin typeface="Montserrat"/>
                <a:ea typeface="Calibri"/>
                <a:cs typeface="Calibri"/>
              </a:rPr>
              <a:t>settore</a:t>
            </a:r>
            <a:r>
              <a:rPr lang="en-US" sz="1400" dirty="0">
                <a:latin typeface="Montserrat"/>
                <a:ea typeface="Calibri"/>
                <a:cs typeface="Calibri"/>
              </a:rPr>
              <a:t> </a:t>
            </a:r>
            <a:r>
              <a:rPr lang="en-US" sz="1400" err="1">
                <a:latin typeface="Montserrat"/>
                <a:ea typeface="Calibri"/>
                <a:cs typeface="Calibri"/>
              </a:rPr>
              <a:t>Motorsport,Areospace</a:t>
            </a:r>
            <a:r>
              <a:rPr lang="en-US" sz="1400" dirty="0">
                <a:latin typeface="Montserrat"/>
                <a:ea typeface="Calibri"/>
                <a:cs typeface="Calibri"/>
              </a:rPr>
              <a:t>, </a:t>
            </a:r>
            <a:r>
              <a:rPr lang="en-US" sz="1400" err="1">
                <a:latin typeface="Montserrat"/>
                <a:ea typeface="Calibri"/>
                <a:cs typeface="Calibri"/>
              </a:rPr>
              <a:t>Navale</a:t>
            </a:r>
            <a:r>
              <a:rPr lang="en-US" sz="1400" dirty="0">
                <a:latin typeface="Montserrat"/>
                <a:ea typeface="Calibri"/>
                <a:cs typeface="Calibri"/>
              </a:rPr>
              <a:t> (e non solo!)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9FA0D7-FD4F-0E4B-5611-6D70D7ECCFC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31312" y="8651135"/>
            <a:ext cx="1275421" cy="134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31066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0</TotalTime>
  <Words>119</Words>
  <Application>Microsoft Office PowerPoint</Application>
  <PresentationFormat>Custom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Tema di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Figoli, Claudia Maria</dc:creator>
  <cp:lastModifiedBy>Guidone, Marco</cp:lastModifiedBy>
  <cp:revision>55</cp:revision>
  <dcterms:created xsi:type="dcterms:W3CDTF">2023-04-06T13:15:41Z</dcterms:created>
  <dcterms:modified xsi:type="dcterms:W3CDTF">2025-08-04T13:11:33Z</dcterms:modified>
</cp:coreProperties>
</file>